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F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7876F-222F-4103-A3FA-1C2314E67192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47ABC-41F4-46C4-AA84-22C1C177B6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01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65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8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75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32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6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97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56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49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312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96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397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DA2A7-F63D-4EC3-A5AC-5BE5422BD3D3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3C825-6221-482A-9723-A73EB614F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10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12664" cy="685800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6878" y="0"/>
            <a:ext cx="4945122" cy="6858000"/>
          </a:xfrm>
          <a:prstGeom prst="rect">
            <a:avLst/>
          </a:prstGeom>
        </p:spPr>
      </p:pic>
      <p:sp>
        <p:nvSpPr>
          <p:cNvPr id="16" name="Rectangle: Rounded Corners 73"/>
          <p:cNvSpPr/>
          <p:nvPr/>
        </p:nvSpPr>
        <p:spPr>
          <a:xfrm rot="18900000">
            <a:off x="3240589" y="5363727"/>
            <a:ext cx="453779" cy="453781"/>
          </a:xfrm>
          <a:prstGeom prst="roundRect">
            <a:avLst>
              <a:gd name="adj" fmla="val 9141"/>
            </a:avLst>
          </a:prstGeom>
          <a:gradFill flip="none" rotWithShape="1">
            <a:gsLst>
              <a:gs pos="0">
                <a:srgbClr val="BFBEBE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73"/>
          <p:cNvSpPr/>
          <p:nvPr/>
        </p:nvSpPr>
        <p:spPr>
          <a:xfrm rot="18900000">
            <a:off x="3726188" y="4314344"/>
            <a:ext cx="453779" cy="453781"/>
          </a:xfrm>
          <a:prstGeom prst="roundRect">
            <a:avLst>
              <a:gd name="adj" fmla="val 9141"/>
            </a:avLst>
          </a:prstGeom>
          <a:gradFill flip="none" rotWithShape="1">
            <a:gsLst>
              <a:gs pos="0">
                <a:srgbClr val="BFBEBE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0546" y="2207837"/>
            <a:ext cx="6764483" cy="1077651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  <a:cs typeface="Calibri Light" panose="020F0302020204030204" pitchFamily="34" charset="0"/>
              </a:rPr>
              <a:t>PRESENTATION TITLE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73917" y="4368658"/>
            <a:ext cx="1348598" cy="34515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Calibri Light" panose="020F0302020204030204" pitchFamily="34" charset="0"/>
              </a:rPr>
              <a:t>AUTHORS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LineDraw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107" y="4087149"/>
            <a:ext cx="932927" cy="9329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LineDraw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747" y="5135880"/>
            <a:ext cx="932927" cy="932927"/>
          </a:xfrm>
          <a:prstGeom prst="rect">
            <a:avLst/>
          </a:prstGeom>
        </p:spPr>
      </p:pic>
      <p:grpSp>
        <p:nvGrpSpPr>
          <p:cNvPr id="6" name="Group 96"/>
          <p:cNvGrpSpPr/>
          <p:nvPr/>
        </p:nvGrpSpPr>
        <p:grpSpPr>
          <a:xfrm>
            <a:off x="3469704" y="4405745"/>
            <a:ext cx="295732" cy="295733"/>
            <a:chOff x="5554663" y="2887663"/>
            <a:chExt cx="360362" cy="360363"/>
          </a:xfrm>
          <a:solidFill>
            <a:schemeClr val="bg1"/>
          </a:solidFill>
        </p:grpSpPr>
        <p:sp>
          <p:nvSpPr>
            <p:cNvPr id="7" name="Freeform 152"/>
            <p:cNvSpPr>
              <a:spLocks/>
            </p:cNvSpPr>
            <p:nvPr/>
          </p:nvSpPr>
          <p:spPr bwMode="auto">
            <a:xfrm>
              <a:off x="5784850" y="3052763"/>
              <a:ext cx="130175" cy="150813"/>
            </a:xfrm>
            <a:custGeom>
              <a:avLst/>
              <a:gdLst>
                <a:gd name="T0" fmla="*/ 35 w 35"/>
                <a:gd name="T1" fmla="*/ 37 h 40"/>
                <a:gd name="T2" fmla="*/ 24 w 35"/>
                <a:gd name="T3" fmla="*/ 22 h 40"/>
                <a:gd name="T4" fmla="*/ 29 w 35"/>
                <a:gd name="T5" fmla="*/ 12 h 40"/>
                <a:gd name="T6" fmla="*/ 17 w 35"/>
                <a:gd name="T7" fmla="*/ 0 h 40"/>
                <a:gd name="T8" fmla="*/ 5 w 35"/>
                <a:gd name="T9" fmla="*/ 12 h 40"/>
                <a:gd name="T10" fmla="*/ 10 w 35"/>
                <a:gd name="T11" fmla="*/ 22 h 40"/>
                <a:gd name="T12" fmla="*/ 0 w 35"/>
                <a:gd name="T13" fmla="*/ 32 h 40"/>
                <a:gd name="T14" fmla="*/ 7 w 35"/>
                <a:gd name="T15" fmla="*/ 40 h 40"/>
                <a:gd name="T16" fmla="*/ 33 w 35"/>
                <a:gd name="T17" fmla="*/ 40 h 40"/>
                <a:gd name="T18" fmla="*/ 33 w 35"/>
                <a:gd name="T19" fmla="*/ 40 h 40"/>
                <a:gd name="T20" fmla="*/ 35 w 35"/>
                <a:gd name="T21" fmla="*/ 38 h 40"/>
                <a:gd name="T22" fmla="*/ 35 w 35"/>
                <a:gd name="T23" fmla="*/ 3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40">
                  <a:moveTo>
                    <a:pt x="35" y="37"/>
                  </a:moveTo>
                  <a:cubicBezTo>
                    <a:pt x="35" y="30"/>
                    <a:pt x="30" y="24"/>
                    <a:pt x="24" y="22"/>
                  </a:cubicBezTo>
                  <a:cubicBezTo>
                    <a:pt x="27" y="19"/>
                    <a:pt x="29" y="16"/>
                    <a:pt x="29" y="12"/>
                  </a:cubicBezTo>
                  <a:cubicBezTo>
                    <a:pt x="29" y="5"/>
                    <a:pt x="24" y="0"/>
                    <a:pt x="17" y="0"/>
                  </a:cubicBezTo>
                  <a:cubicBezTo>
                    <a:pt x="10" y="0"/>
                    <a:pt x="5" y="5"/>
                    <a:pt x="5" y="12"/>
                  </a:cubicBezTo>
                  <a:cubicBezTo>
                    <a:pt x="5" y="16"/>
                    <a:pt x="7" y="19"/>
                    <a:pt x="10" y="22"/>
                  </a:cubicBezTo>
                  <a:cubicBezTo>
                    <a:pt x="5" y="24"/>
                    <a:pt x="2" y="28"/>
                    <a:pt x="0" y="32"/>
                  </a:cubicBezTo>
                  <a:cubicBezTo>
                    <a:pt x="3" y="34"/>
                    <a:pt x="5" y="37"/>
                    <a:pt x="7" y="40"/>
                  </a:cubicBezTo>
                  <a:cubicBezTo>
                    <a:pt x="33" y="40"/>
                    <a:pt x="33" y="40"/>
                    <a:pt x="33" y="40"/>
                  </a:cubicBezTo>
                  <a:cubicBezTo>
                    <a:pt x="33" y="40"/>
                    <a:pt x="33" y="40"/>
                    <a:pt x="33" y="40"/>
                  </a:cubicBezTo>
                  <a:cubicBezTo>
                    <a:pt x="34" y="40"/>
                    <a:pt x="35" y="39"/>
                    <a:pt x="35" y="38"/>
                  </a:cubicBezTo>
                  <a:cubicBezTo>
                    <a:pt x="35" y="38"/>
                    <a:pt x="35" y="38"/>
                    <a:pt x="35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" name="Freeform 153"/>
            <p:cNvSpPr>
              <a:spLocks/>
            </p:cNvSpPr>
            <p:nvPr/>
          </p:nvSpPr>
          <p:spPr bwMode="auto">
            <a:xfrm>
              <a:off x="5554663" y="3052763"/>
              <a:ext cx="131763" cy="150813"/>
            </a:xfrm>
            <a:custGeom>
              <a:avLst/>
              <a:gdLst>
                <a:gd name="T0" fmla="*/ 35 w 35"/>
                <a:gd name="T1" fmla="*/ 32 h 40"/>
                <a:gd name="T2" fmla="*/ 25 w 35"/>
                <a:gd name="T3" fmla="*/ 22 h 40"/>
                <a:gd name="T4" fmla="*/ 30 w 35"/>
                <a:gd name="T5" fmla="*/ 12 h 40"/>
                <a:gd name="T6" fmla="*/ 18 w 35"/>
                <a:gd name="T7" fmla="*/ 0 h 40"/>
                <a:gd name="T8" fmla="*/ 6 w 35"/>
                <a:gd name="T9" fmla="*/ 12 h 40"/>
                <a:gd name="T10" fmla="*/ 11 w 35"/>
                <a:gd name="T11" fmla="*/ 22 h 40"/>
                <a:gd name="T12" fmla="*/ 0 w 35"/>
                <a:gd name="T13" fmla="*/ 38 h 40"/>
                <a:gd name="T14" fmla="*/ 2 w 35"/>
                <a:gd name="T15" fmla="*/ 40 h 40"/>
                <a:gd name="T16" fmla="*/ 28 w 35"/>
                <a:gd name="T17" fmla="*/ 40 h 40"/>
                <a:gd name="T18" fmla="*/ 35 w 35"/>
                <a:gd name="T19" fmla="*/ 3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" h="40">
                  <a:moveTo>
                    <a:pt x="35" y="32"/>
                  </a:moveTo>
                  <a:cubicBezTo>
                    <a:pt x="33" y="27"/>
                    <a:pt x="30" y="24"/>
                    <a:pt x="25" y="22"/>
                  </a:cubicBezTo>
                  <a:cubicBezTo>
                    <a:pt x="28" y="19"/>
                    <a:pt x="30" y="16"/>
                    <a:pt x="30" y="12"/>
                  </a:cubicBezTo>
                  <a:cubicBezTo>
                    <a:pt x="30" y="5"/>
                    <a:pt x="25" y="0"/>
                    <a:pt x="18" y="0"/>
                  </a:cubicBezTo>
                  <a:cubicBezTo>
                    <a:pt x="11" y="0"/>
                    <a:pt x="6" y="5"/>
                    <a:pt x="6" y="12"/>
                  </a:cubicBezTo>
                  <a:cubicBezTo>
                    <a:pt x="6" y="16"/>
                    <a:pt x="8" y="19"/>
                    <a:pt x="11" y="22"/>
                  </a:cubicBezTo>
                  <a:cubicBezTo>
                    <a:pt x="4" y="24"/>
                    <a:pt x="0" y="31"/>
                    <a:pt x="0" y="38"/>
                  </a:cubicBezTo>
                  <a:cubicBezTo>
                    <a:pt x="0" y="39"/>
                    <a:pt x="1" y="40"/>
                    <a:pt x="2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0" y="37"/>
                    <a:pt x="32" y="34"/>
                    <a:pt x="3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" name="Freeform 154"/>
            <p:cNvSpPr>
              <a:spLocks/>
            </p:cNvSpPr>
            <p:nvPr/>
          </p:nvSpPr>
          <p:spPr bwMode="auto">
            <a:xfrm>
              <a:off x="5667375" y="3098801"/>
              <a:ext cx="136525" cy="149225"/>
            </a:xfrm>
            <a:custGeom>
              <a:avLst/>
              <a:gdLst>
                <a:gd name="T0" fmla="*/ 36 w 36"/>
                <a:gd name="T1" fmla="*/ 37 h 40"/>
                <a:gd name="T2" fmla="*/ 25 w 36"/>
                <a:gd name="T3" fmla="*/ 22 h 40"/>
                <a:gd name="T4" fmla="*/ 30 w 36"/>
                <a:gd name="T5" fmla="*/ 12 h 40"/>
                <a:gd name="T6" fmla="*/ 18 w 36"/>
                <a:gd name="T7" fmla="*/ 0 h 40"/>
                <a:gd name="T8" fmla="*/ 6 w 36"/>
                <a:gd name="T9" fmla="*/ 12 h 40"/>
                <a:gd name="T10" fmla="*/ 11 w 36"/>
                <a:gd name="T11" fmla="*/ 22 h 40"/>
                <a:gd name="T12" fmla="*/ 0 w 36"/>
                <a:gd name="T13" fmla="*/ 38 h 40"/>
                <a:gd name="T14" fmla="*/ 2 w 36"/>
                <a:gd name="T15" fmla="*/ 40 h 40"/>
                <a:gd name="T16" fmla="*/ 34 w 36"/>
                <a:gd name="T17" fmla="*/ 40 h 40"/>
                <a:gd name="T18" fmla="*/ 34 w 36"/>
                <a:gd name="T19" fmla="*/ 40 h 40"/>
                <a:gd name="T20" fmla="*/ 36 w 36"/>
                <a:gd name="T21" fmla="*/ 38 h 40"/>
                <a:gd name="T22" fmla="*/ 36 w 36"/>
                <a:gd name="T23" fmla="*/ 3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6" h="40">
                  <a:moveTo>
                    <a:pt x="36" y="37"/>
                  </a:moveTo>
                  <a:cubicBezTo>
                    <a:pt x="36" y="30"/>
                    <a:pt x="31" y="24"/>
                    <a:pt x="25" y="22"/>
                  </a:cubicBezTo>
                  <a:cubicBezTo>
                    <a:pt x="28" y="19"/>
                    <a:pt x="30" y="16"/>
                    <a:pt x="30" y="12"/>
                  </a:cubicBezTo>
                  <a:cubicBezTo>
                    <a:pt x="30" y="5"/>
                    <a:pt x="25" y="0"/>
                    <a:pt x="18" y="0"/>
                  </a:cubicBezTo>
                  <a:cubicBezTo>
                    <a:pt x="11" y="0"/>
                    <a:pt x="6" y="5"/>
                    <a:pt x="6" y="12"/>
                  </a:cubicBezTo>
                  <a:cubicBezTo>
                    <a:pt x="6" y="16"/>
                    <a:pt x="8" y="19"/>
                    <a:pt x="11" y="22"/>
                  </a:cubicBezTo>
                  <a:cubicBezTo>
                    <a:pt x="4" y="24"/>
                    <a:pt x="0" y="31"/>
                    <a:pt x="0" y="38"/>
                  </a:cubicBezTo>
                  <a:cubicBezTo>
                    <a:pt x="0" y="39"/>
                    <a:pt x="1" y="40"/>
                    <a:pt x="2" y="40"/>
                  </a:cubicBezTo>
                  <a:cubicBezTo>
                    <a:pt x="34" y="40"/>
                    <a:pt x="34" y="40"/>
                    <a:pt x="34" y="40"/>
                  </a:cubicBezTo>
                  <a:cubicBezTo>
                    <a:pt x="34" y="40"/>
                    <a:pt x="34" y="40"/>
                    <a:pt x="34" y="40"/>
                  </a:cubicBezTo>
                  <a:cubicBezTo>
                    <a:pt x="35" y="40"/>
                    <a:pt x="36" y="39"/>
                    <a:pt x="36" y="38"/>
                  </a:cubicBezTo>
                  <a:cubicBezTo>
                    <a:pt x="36" y="38"/>
                    <a:pt x="36" y="38"/>
                    <a:pt x="36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" name="Freeform 155"/>
            <p:cNvSpPr>
              <a:spLocks noEditPoints="1"/>
            </p:cNvSpPr>
            <p:nvPr/>
          </p:nvSpPr>
          <p:spPr bwMode="auto">
            <a:xfrm>
              <a:off x="5630863" y="2887663"/>
              <a:ext cx="209550" cy="195263"/>
            </a:xfrm>
            <a:custGeom>
              <a:avLst/>
              <a:gdLst>
                <a:gd name="T0" fmla="*/ 50 w 56"/>
                <a:gd name="T1" fmla="*/ 0 h 52"/>
                <a:gd name="T2" fmla="*/ 6 w 56"/>
                <a:gd name="T3" fmla="*/ 0 h 52"/>
                <a:gd name="T4" fmla="*/ 0 w 56"/>
                <a:gd name="T5" fmla="*/ 6 h 52"/>
                <a:gd name="T6" fmla="*/ 0 w 56"/>
                <a:gd name="T7" fmla="*/ 34 h 52"/>
                <a:gd name="T8" fmla="*/ 6 w 56"/>
                <a:gd name="T9" fmla="*/ 40 h 52"/>
                <a:gd name="T10" fmla="*/ 9 w 56"/>
                <a:gd name="T11" fmla="*/ 40 h 52"/>
                <a:gd name="T12" fmla="*/ 21 w 56"/>
                <a:gd name="T13" fmla="*/ 51 h 52"/>
                <a:gd name="T14" fmla="*/ 22 w 56"/>
                <a:gd name="T15" fmla="*/ 52 h 52"/>
                <a:gd name="T16" fmla="*/ 23 w 56"/>
                <a:gd name="T17" fmla="*/ 52 h 52"/>
                <a:gd name="T18" fmla="*/ 24 w 56"/>
                <a:gd name="T19" fmla="*/ 50 h 52"/>
                <a:gd name="T20" fmla="*/ 24 w 56"/>
                <a:gd name="T21" fmla="*/ 40 h 52"/>
                <a:gd name="T22" fmla="*/ 50 w 56"/>
                <a:gd name="T23" fmla="*/ 40 h 52"/>
                <a:gd name="T24" fmla="*/ 56 w 56"/>
                <a:gd name="T25" fmla="*/ 34 h 52"/>
                <a:gd name="T26" fmla="*/ 56 w 56"/>
                <a:gd name="T27" fmla="*/ 6 h 52"/>
                <a:gd name="T28" fmla="*/ 50 w 56"/>
                <a:gd name="T29" fmla="*/ 0 h 52"/>
                <a:gd name="T30" fmla="*/ 42 w 56"/>
                <a:gd name="T31" fmla="*/ 28 h 52"/>
                <a:gd name="T32" fmla="*/ 14 w 56"/>
                <a:gd name="T33" fmla="*/ 28 h 52"/>
                <a:gd name="T34" fmla="*/ 12 w 56"/>
                <a:gd name="T35" fmla="*/ 26 h 52"/>
                <a:gd name="T36" fmla="*/ 14 w 56"/>
                <a:gd name="T37" fmla="*/ 24 h 52"/>
                <a:gd name="T38" fmla="*/ 42 w 56"/>
                <a:gd name="T39" fmla="*/ 24 h 52"/>
                <a:gd name="T40" fmla="*/ 44 w 56"/>
                <a:gd name="T41" fmla="*/ 26 h 52"/>
                <a:gd name="T42" fmla="*/ 42 w 56"/>
                <a:gd name="T43" fmla="*/ 28 h 52"/>
                <a:gd name="T44" fmla="*/ 42 w 56"/>
                <a:gd name="T45" fmla="*/ 20 h 52"/>
                <a:gd name="T46" fmla="*/ 14 w 56"/>
                <a:gd name="T47" fmla="*/ 20 h 52"/>
                <a:gd name="T48" fmla="*/ 12 w 56"/>
                <a:gd name="T49" fmla="*/ 18 h 52"/>
                <a:gd name="T50" fmla="*/ 14 w 56"/>
                <a:gd name="T51" fmla="*/ 16 h 52"/>
                <a:gd name="T52" fmla="*/ 42 w 56"/>
                <a:gd name="T53" fmla="*/ 16 h 52"/>
                <a:gd name="T54" fmla="*/ 44 w 56"/>
                <a:gd name="T55" fmla="*/ 18 h 52"/>
                <a:gd name="T56" fmla="*/ 42 w 56"/>
                <a:gd name="T57" fmla="*/ 20 h 52"/>
                <a:gd name="T58" fmla="*/ 42 w 56"/>
                <a:gd name="T59" fmla="*/ 12 h 52"/>
                <a:gd name="T60" fmla="*/ 14 w 56"/>
                <a:gd name="T61" fmla="*/ 12 h 52"/>
                <a:gd name="T62" fmla="*/ 12 w 56"/>
                <a:gd name="T63" fmla="*/ 10 h 52"/>
                <a:gd name="T64" fmla="*/ 14 w 56"/>
                <a:gd name="T65" fmla="*/ 8 h 52"/>
                <a:gd name="T66" fmla="*/ 42 w 56"/>
                <a:gd name="T67" fmla="*/ 8 h 52"/>
                <a:gd name="T68" fmla="*/ 44 w 56"/>
                <a:gd name="T69" fmla="*/ 10 h 52"/>
                <a:gd name="T70" fmla="*/ 42 w 56"/>
                <a:gd name="T71" fmla="*/ 1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6" h="52">
                  <a:moveTo>
                    <a:pt x="5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7"/>
                    <a:pt x="3" y="40"/>
                    <a:pt x="6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21" y="51"/>
                    <a:pt x="21" y="51"/>
                    <a:pt x="21" y="51"/>
                  </a:cubicBezTo>
                  <a:cubicBezTo>
                    <a:pt x="21" y="52"/>
                    <a:pt x="21" y="52"/>
                    <a:pt x="22" y="52"/>
                  </a:cubicBezTo>
                  <a:cubicBezTo>
                    <a:pt x="22" y="52"/>
                    <a:pt x="23" y="52"/>
                    <a:pt x="23" y="52"/>
                  </a:cubicBezTo>
                  <a:cubicBezTo>
                    <a:pt x="24" y="52"/>
                    <a:pt x="24" y="51"/>
                    <a:pt x="24" y="50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50" y="40"/>
                    <a:pt x="50" y="40"/>
                    <a:pt x="50" y="40"/>
                  </a:cubicBezTo>
                  <a:cubicBezTo>
                    <a:pt x="53" y="40"/>
                    <a:pt x="56" y="37"/>
                    <a:pt x="56" y="34"/>
                  </a:cubicBezTo>
                  <a:cubicBezTo>
                    <a:pt x="56" y="6"/>
                    <a:pt x="56" y="6"/>
                    <a:pt x="56" y="6"/>
                  </a:cubicBezTo>
                  <a:cubicBezTo>
                    <a:pt x="56" y="3"/>
                    <a:pt x="53" y="0"/>
                    <a:pt x="50" y="0"/>
                  </a:cubicBezTo>
                  <a:close/>
                  <a:moveTo>
                    <a:pt x="42" y="28"/>
                  </a:moveTo>
                  <a:cubicBezTo>
                    <a:pt x="14" y="28"/>
                    <a:pt x="14" y="28"/>
                    <a:pt x="14" y="28"/>
                  </a:cubicBezTo>
                  <a:cubicBezTo>
                    <a:pt x="13" y="28"/>
                    <a:pt x="12" y="27"/>
                    <a:pt x="12" y="26"/>
                  </a:cubicBezTo>
                  <a:cubicBezTo>
                    <a:pt x="12" y="25"/>
                    <a:pt x="13" y="24"/>
                    <a:pt x="14" y="24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3" y="24"/>
                    <a:pt x="44" y="25"/>
                    <a:pt x="44" y="26"/>
                  </a:cubicBezTo>
                  <a:cubicBezTo>
                    <a:pt x="44" y="27"/>
                    <a:pt x="43" y="28"/>
                    <a:pt x="42" y="28"/>
                  </a:cubicBezTo>
                  <a:close/>
                  <a:moveTo>
                    <a:pt x="42" y="20"/>
                  </a:moveTo>
                  <a:cubicBezTo>
                    <a:pt x="14" y="20"/>
                    <a:pt x="14" y="20"/>
                    <a:pt x="14" y="20"/>
                  </a:cubicBezTo>
                  <a:cubicBezTo>
                    <a:pt x="13" y="20"/>
                    <a:pt x="12" y="19"/>
                    <a:pt x="12" y="18"/>
                  </a:cubicBezTo>
                  <a:cubicBezTo>
                    <a:pt x="12" y="17"/>
                    <a:pt x="13" y="16"/>
                    <a:pt x="14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4" y="17"/>
                    <a:pt x="44" y="18"/>
                  </a:cubicBezTo>
                  <a:cubicBezTo>
                    <a:pt x="44" y="19"/>
                    <a:pt x="43" y="20"/>
                    <a:pt x="42" y="20"/>
                  </a:cubicBezTo>
                  <a:close/>
                  <a:moveTo>
                    <a:pt x="42" y="12"/>
                  </a:moveTo>
                  <a:cubicBezTo>
                    <a:pt x="14" y="12"/>
                    <a:pt x="14" y="12"/>
                    <a:pt x="14" y="12"/>
                  </a:cubicBezTo>
                  <a:cubicBezTo>
                    <a:pt x="13" y="12"/>
                    <a:pt x="12" y="11"/>
                    <a:pt x="12" y="10"/>
                  </a:cubicBezTo>
                  <a:cubicBezTo>
                    <a:pt x="12" y="9"/>
                    <a:pt x="13" y="8"/>
                    <a:pt x="14" y="8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3" y="8"/>
                    <a:pt x="44" y="9"/>
                    <a:pt x="44" y="10"/>
                  </a:cubicBezTo>
                  <a:cubicBezTo>
                    <a:pt x="44" y="11"/>
                    <a:pt x="43" y="12"/>
                    <a:pt x="4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" name="Group 101"/>
          <p:cNvGrpSpPr/>
          <p:nvPr/>
        </p:nvGrpSpPr>
        <p:grpSpPr>
          <a:xfrm>
            <a:off x="3002343" y="5466853"/>
            <a:ext cx="295733" cy="270980"/>
            <a:chOff x="4113213" y="2165351"/>
            <a:chExt cx="360363" cy="330200"/>
          </a:xfrm>
          <a:solidFill>
            <a:schemeClr val="bg1"/>
          </a:solidFill>
        </p:grpSpPr>
        <p:sp>
          <p:nvSpPr>
            <p:cNvPr id="12" name="Freeform 102"/>
            <p:cNvSpPr>
              <a:spLocks/>
            </p:cNvSpPr>
            <p:nvPr/>
          </p:nvSpPr>
          <p:spPr bwMode="auto">
            <a:xfrm>
              <a:off x="4127500" y="2165351"/>
              <a:ext cx="300038" cy="123825"/>
            </a:xfrm>
            <a:custGeom>
              <a:avLst/>
              <a:gdLst>
                <a:gd name="T0" fmla="*/ 40 w 80"/>
                <a:gd name="T1" fmla="*/ 33 h 33"/>
                <a:gd name="T2" fmla="*/ 80 w 80"/>
                <a:gd name="T3" fmla="*/ 1 h 33"/>
                <a:gd name="T4" fmla="*/ 76 w 80"/>
                <a:gd name="T5" fmla="*/ 0 h 33"/>
                <a:gd name="T6" fmla="*/ 4 w 80"/>
                <a:gd name="T7" fmla="*/ 0 h 33"/>
                <a:gd name="T8" fmla="*/ 0 w 80"/>
                <a:gd name="T9" fmla="*/ 1 h 33"/>
                <a:gd name="T10" fmla="*/ 40 w 80"/>
                <a:gd name="T11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33">
                  <a:moveTo>
                    <a:pt x="40" y="33"/>
                  </a:moveTo>
                  <a:cubicBezTo>
                    <a:pt x="80" y="1"/>
                    <a:pt x="80" y="1"/>
                    <a:pt x="80" y="1"/>
                  </a:cubicBezTo>
                  <a:cubicBezTo>
                    <a:pt x="79" y="0"/>
                    <a:pt x="78" y="0"/>
                    <a:pt x="7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1" y="0"/>
                    <a:pt x="0" y="1"/>
                  </a:cubicBezTo>
                  <a:lnTo>
                    <a:pt x="40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03"/>
            <p:cNvSpPr>
              <a:spLocks/>
            </p:cNvSpPr>
            <p:nvPr/>
          </p:nvSpPr>
          <p:spPr bwMode="auto">
            <a:xfrm>
              <a:off x="4113213" y="2179638"/>
              <a:ext cx="330200" cy="211138"/>
            </a:xfrm>
            <a:custGeom>
              <a:avLst/>
              <a:gdLst>
                <a:gd name="T0" fmla="*/ 36 w 88"/>
                <a:gd name="T1" fmla="*/ 50 h 56"/>
                <a:gd name="T2" fmla="*/ 42 w 88"/>
                <a:gd name="T3" fmla="*/ 44 h 56"/>
                <a:gd name="T4" fmla="*/ 64 w 88"/>
                <a:gd name="T5" fmla="*/ 44 h 56"/>
                <a:gd name="T6" fmla="*/ 64 w 88"/>
                <a:gd name="T7" fmla="*/ 38 h 56"/>
                <a:gd name="T8" fmla="*/ 68 w 88"/>
                <a:gd name="T9" fmla="*/ 33 h 56"/>
                <a:gd name="T10" fmla="*/ 74 w 88"/>
                <a:gd name="T11" fmla="*/ 34 h 56"/>
                <a:gd name="T12" fmla="*/ 88 w 88"/>
                <a:gd name="T13" fmla="*/ 46 h 56"/>
                <a:gd name="T14" fmla="*/ 88 w 88"/>
                <a:gd name="T15" fmla="*/ 4 h 56"/>
                <a:gd name="T16" fmla="*/ 87 w 88"/>
                <a:gd name="T17" fmla="*/ 0 h 56"/>
                <a:gd name="T18" fmla="*/ 45 w 88"/>
                <a:gd name="T19" fmla="*/ 34 h 56"/>
                <a:gd name="T20" fmla="*/ 44 w 88"/>
                <a:gd name="T21" fmla="*/ 34 h 56"/>
                <a:gd name="T22" fmla="*/ 43 w 88"/>
                <a:gd name="T23" fmla="*/ 34 h 56"/>
                <a:gd name="T24" fmla="*/ 1 w 88"/>
                <a:gd name="T25" fmla="*/ 0 h 56"/>
                <a:gd name="T26" fmla="*/ 0 w 88"/>
                <a:gd name="T27" fmla="*/ 4 h 56"/>
                <a:gd name="T28" fmla="*/ 0 w 88"/>
                <a:gd name="T29" fmla="*/ 48 h 56"/>
                <a:gd name="T30" fmla="*/ 8 w 88"/>
                <a:gd name="T31" fmla="*/ 56 h 56"/>
                <a:gd name="T32" fmla="*/ 36 w 88"/>
                <a:gd name="T33" fmla="*/ 56 h 56"/>
                <a:gd name="T34" fmla="*/ 36 w 88"/>
                <a:gd name="T35" fmla="*/ 5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8" h="56">
                  <a:moveTo>
                    <a:pt x="36" y="50"/>
                  </a:moveTo>
                  <a:cubicBezTo>
                    <a:pt x="36" y="47"/>
                    <a:pt x="39" y="44"/>
                    <a:pt x="42" y="44"/>
                  </a:cubicBezTo>
                  <a:cubicBezTo>
                    <a:pt x="64" y="44"/>
                    <a:pt x="64" y="44"/>
                    <a:pt x="64" y="44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64" y="36"/>
                    <a:pt x="65" y="33"/>
                    <a:pt x="68" y="33"/>
                  </a:cubicBezTo>
                  <a:cubicBezTo>
                    <a:pt x="70" y="32"/>
                    <a:pt x="72" y="32"/>
                    <a:pt x="74" y="34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8" y="4"/>
                    <a:pt x="88" y="4"/>
                    <a:pt x="88" y="4"/>
                  </a:cubicBezTo>
                  <a:cubicBezTo>
                    <a:pt x="88" y="3"/>
                    <a:pt x="88" y="1"/>
                    <a:pt x="87" y="0"/>
                  </a:cubicBezTo>
                  <a:cubicBezTo>
                    <a:pt x="45" y="34"/>
                    <a:pt x="45" y="34"/>
                    <a:pt x="45" y="34"/>
                  </a:cubicBezTo>
                  <a:cubicBezTo>
                    <a:pt x="45" y="34"/>
                    <a:pt x="44" y="34"/>
                    <a:pt x="44" y="34"/>
                  </a:cubicBezTo>
                  <a:cubicBezTo>
                    <a:pt x="44" y="34"/>
                    <a:pt x="43" y="34"/>
                    <a:pt x="43" y="3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52"/>
                    <a:pt x="4" y="56"/>
                    <a:pt x="8" y="56"/>
                  </a:cubicBezTo>
                  <a:cubicBezTo>
                    <a:pt x="36" y="56"/>
                    <a:pt x="36" y="56"/>
                    <a:pt x="36" y="56"/>
                  </a:cubicBezTo>
                  <a:lnTo>
                    <a:pt x="3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4" name="Freeform 104"/>
            <p:cNvSpPr>
              <a:spLocks/>
            </p:cNvSpPr>
            <p:nvPr/>
          </p:nvSpPr>
          <p:spPr bwMode="auto">
            <a:xfrm>
              <a:off x="4262438" y="2316163"/>
              <a:ext cx="211138" cy="179388"/>
            </a:xfrm>
            <a:custGeom>
              <a:avLst/>
              <a:gdLst>
                <a:gd name="T0" fmla="*/ 55 w 56"/>
                <a:gd name="T1" fmla="*/ 23 h 48"/>
                <a:gd name="T2" fmla="*/ 31 w 56"/>
                <a:gd name="T3" fmla="*/ 1 h 48"/>
                <a:gd name="T4" fmla="*/ 29 w 56"/>
                <a:gd name="T5" fmla="*/ 0 h 48"/>
                <a:gd name="T6" fmla="*/ 28 w 56"/>
                <a:gd name="T7" fmla="*/ 2 h 48"/>
                <a:gd name="T8" fmla="*/ 28 w 56"/>
                <a:gd name="T9" fmla="*/ 12 h 48"/>
                <a:gd name="T10" fmla="*/ 2 w 56"/>
                <a:gd name="T11" fmla="*/ 12 h 48"/>
                <a:gd name="T12" fmla="*/ 0 w 56"/>
                <a:gd name="T13" fmla="*/ 14 h 48"/>
                <a:gd name="T14" fmla="*/ 0 w 56"/>
                <a:gd name="T15" fmla="*/ 34 h 48"/>
                <a:gd name="T16" fmla="*/ 2 w 56"/>
                <a:gd name="T17" fmla="*/ 36 h 48"/>
                <a:gd name="T18" fmla="*/ 28 w 56"/>
                <a:gd name="T19" fmla="*/ 36 h 48"/>
                <a:gd name="T20" fmla="*/ 28 w 56"/>
                <a:gd name="T21" fmla="*/ 46 h 48"/>
                <a:gd name="T22" fmla="*/ 29 w 56"/>
                <a:gd name="T23" fmla="*/ 48 h 48"/>
                <a:gd name="T24" fmla="*/ 30 w 56"/>
                <a:gd name="T25" fmla="*/ 48 h 48"/>
                <a:gd name="T26" fmla="*/ 31 w 56"/>
                <a:gd name="T27" fmla="*/ 47 h 48"/>
                <a:gd name="T28" fmla="*/ 55 w 56"/>
                <a:gd name="T29" fmla="*/ 25 h 48"/>
                <a:gd name="T30" fmla="*/ 56 w 56"/>
                <a:gd name="T31" fmla="*/ 24 h 48"/>
                <a:gd name="T32" fmla="*/ 55 w 56"/>
                <a:gd name="T33" fmla="*/ 23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" h="48">
                  <a:moveTo>
                    <a:pt x="55" y="23"/>
                  </a:moveTo>
                  <a:cubicBezTo>
                    <a:pt x="31" y="1"/>
                    <a:pt x="31" y="1"/>
                    <a:pt x="31" y="1"/>
                  </a:cubicBezTo>
                  <a:cubicBezTo>
                    <a:pt x="31" y="0"/>
                    <a:pt x="30" y="0"/>
                    <a:pt x="29" y="0"/>
                  </a:cubicBezTo>
                  <a:cubicBezTo>
                    <a:pt x="28" y="0"/>
                    <a:pt x="28" y="1"/>
                    <a:pt x="28" y="2"/>
                  </a:cubicBezTo>
                  <a:cubicBezTo>
                    <a:pt x="28" y="12"/>
                    <a:pt x="28" y="12"/>
                    <a:pt x="28" y="1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2"/>
                    <a:pt x="0" y="13"/>
                    <a:pt x="0" y="1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5"/>
                    <a:pt x="1" y="36"/>
                    <a:pt x="2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46"/>
                    <a:pt x="28" y="46"/>
                    <a:pt x="28" y="46"/>
                  </a:cubicBezTo>
                  <a:cubicBezTo>
                    <a:pt x="28" y="47"/>
                    <a:pt x="28" y="48"/>
                    <a:pt x="29" y="48"/>
                  </a:cubicBezTo>
                  <a:cubicBezTo>
                    <a:pt x="29" y="48"/>
                    <a:pt x="30" y="48"/>
                    <a:pt x="30" y="48"/>
                  </a:cubicBezTo>
                  <a:cubicBezTo>
                    <a:pt x="30" y="48"/>
                    <a:pt x="31" y="48"/>
                    <a:pt x="31" y="47"/>
                  </a:cubicBezTo>
                  <a:cubicBezTo>
                    <a:pt x="55" y="25"/>
                    <a:pt x="55" y="25"/>
                    <a:pt x="55" y="25"/>
                  </a:cubicBezTo>
                  <a:cubicBezTo>
                    <a:pt x="56" y="25"/>
                    <a:pt x="56" y="25"/>
                    <a:pt x="56" y="24"/>
                  </a:cubicBezTo>
                  <a:cubicBezTo>
                    <a:pt x="56" y="23"/>
                    <a:pt x="56" y="23"/>
                    <a:pt x="5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7" name="Подзаголовок 2"/>
          <p:cNvSpPr txBox="1">
            <a:spLocks/>
          </p:cNvSpPr>
          <p:nvPr/>
        </p:nvSpPr>
        <p:spPr>
          <a:xfrm>
            <a:off x="3679436" y="5418041"/>
            <a:ext cx="1348598" cy="34515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cs typeface="Calibri Light" panose="020F0302020204030204" pitchFamily="34" charset="0"/>
              </a:rPr>
              <a:t>AFFILIATIONS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102" y="267466"/>
            <a:ext cx="1220779" cy="1940371"/>
          </a:xfrm>
          <a:prstGeom prst="rect">
            <a:avLst/>
          </a:prstGeom>
        </p:spPr>
      </p:pic>
      <p:sp>
        <p:nvSpPr>
          <p:cNvPr id="19" name="Подзаголовок 2"/>
          <p:cNvSpPr txBox="1">
            <a:spLocks/>
          </p:cNvSpPr>
          <p:nvPr/>
        </p:nvSpPr>
        <p:spPr>
          <a:xfrm rot="17362931">
            <a:off x="-565558" y="3230594"/>
            <a:ext cx="6863449" cy="4331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MD" sz="1600" b="1" dirty="0">
                <a:solidFill>
                  <a:schemeClr val="bg1"/>
                </a:solidFill>
              </a:rPr>
              <a:t>21-24</a:t>
            </a:r>
            <a:r>
              <a:rPr lang="en-US" sz="1600" b="1" dirty="0">
                <a:solidFill>
                  <a:schemeClr val="bg1"/>
                </a:solidFill>
              </a:rPr>
              <a:t> October</a:t>
            </a:r>
            <a:r>
              <a:rPr lang="ru-RU" sz="1600" b="1" dirty="0">
                <a:solidFill>
                  <a:schemeClr val="bg1"/>
                </a:solidFill>
              </a:rPr>
              <a:t> 20</a:t>
            </a:r>
            <a:r>
              <a:rPr lang="ro-RO" sz="1600" b="1" dirty="0">
                <a:solidFill>
                  <a:schemeClr val="bg1"/>
                </a:solidFill>
              </a:rPr>
              <a:t>26</a:t>
            </a:r>
            <a:r>
              <a:rPr lang="en-US" sz="1600" b="1" dirty="0">
                <a:solidFill>
                  <a:schemeClr val="bg1"/>
                </a:solidFill>
              </a:rPr>
              <a:t>,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International Conference, Chisinau, Republic of Moldova</a:t>
            </a:r>
            <a:endParaRPr lang="ru-RU" sz="1600" b="1" i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 rot="4236074">
            <a:off x="7871094" y="2485789"/>
            <a:ext cx="5326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MODERN TECHNOLOGY IN THE FOOD INDUSTRY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340" y="100258"/>
            <a:ext cx="1080000" cy="1080000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2126" y="100258"/>
            <a:ext cx="1080000" cy="1080000"/>
          </a:xfrm>
          <a:prstGeom prst="rect">
            <a:avLst/>
          </a:prstGeom>
        </p:spPr>
      </p:pic>
      <p:cxnSp>
        <p:nvCxnSpPr>
          <p:cNvPr id="22" name="Прямая соединительная линия 21"/>
          <p:cNvCxnSpPr/>
          <p:nvPr/>
        </p:nvCxnSpPr>
        <p:spPr>
          <a:xfrm flipH="1">
            <a:off x="1889760" y="0"/>
            <a:ext cx="2384189" cy="68580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0A44839B-87CE-D280-CA17-F57C53A0A9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768" y="43728"/>
            <a:ext cx="1171036" cy="1171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12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4960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158</TotalTime>
  <Words>23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PRESENTATION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Editura</dc:creator>
  <cp:lastModifiedBy>Aliona Ghendov-Moşanu</cp:lastModifiedBy>
  <cp:revision>19</cp:revision>
  <dcterms:created xsi:type="dcterms:W3CDTF">2022-10-02T07:28:04Z</dcterms:created>
  <dcterms:modified xsi:type="dcterms:W3CDTF">2026-02-27T10:03:15Z</dcterms:modified>
</cp:coreProperties>
</file>